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5" r:id="rId3"/>
    <p:sldId id="286" r:id="rId4"/>
    <p:sldId id="266" r:id="rId5"/>
    <p:sldId id="257" r:id="rId6"/>
    <p:sldId id="258" r:id="rId7"/>
    <p:sldId id="267" r:id="rId8"/>
    <p:sldId id="287" r:id="rId9"/>
    <p:sldId id="288" r:id="rId10"/>
    <p:sldId id="289" r:id="rId11"/>
    <p:sldId id="290" r:id="rId12"/>
    <p:sldId id="291"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Açık Stil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52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20.12.2023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20.12.2023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20.12.2023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20.12.2023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20.12.2023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20.12.2023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20.12.2023</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20.12.2023</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20.12.2023</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20.12.2023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20.12.2023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20.12.2023</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467544" y="332657"/>
            <a:ext cx="8352928" cy="1008111"/>
          </a:xfrm>
        </p:spPr>
        <p:txBody>
          <a:bodyPr>
            <a:normAutofit fontScale="90000"/>
          </a:bodyPr>
          <a:lstStyle/>
          <a:p>
            <a:r>
              <a:rPr lang="tr-TR" sz="2400" dirty="0" smtClean="0">
                <a:solidFill>
                  <a:srgbClr val="FF0000"/>
                </a:solidFill>
              </a:rPr>
              <a:t>12.HAFTA</a:t>
            </a:r>
            <a:r>
              <a:rPr lang="tr-TR" sz="2400" dirty="0">
                <a:solidFill>
                  <a:srgbClr val="FF0000"/>
                </a:solidFill>
              </a:rPr>
              <a:t/>
            </a:r>
            <a:br>
              <a:rPr lang="tr-TR" sz="2400" dirty="0">
                <a:solidFill>
                  <a:srgbClr val="FF0000"/>
                </a:solidFill>
              </a:rPr>
            </a:br>
            <a:r>
              <a:rPr lang="tr-TR" sz="2400" dirty="0" smtClean="0">
                <a:solidFill>
                  <a:srgbClr val="FF0000"/>
                </a:solidFill>
              </a:rPr>
              <a:t>Ziyafet organizasyonlarında yiyecek üretim süreci kontrolü- işgücü planlaması-satışların analizi</a:t>
            </a:r>
            <a:endParaRPr lang="tr-TR" sz="2400" dirty="0">
              <a:solidFill>
                <a:srgbClr val="FF0000"/>
              </a:solidFill>
            </a:endParaRPr>
          </a:p>
        </p:txBody>
      </p:sp>
      <p:sp>
        <p:nvSpPr>
          <p:cNvPr id="3" name="Alt Başlık 2"/>
          <p:cNvSpPr>
            <a:spLocks noGrp="1"/>
          </p:cNvSpPr>
          <p:nvPr>
            <p:ph type="subTitle" idx="1"/>
          </p:nvPr>
        </p:nvSpPr>
        <p:spPr>
          <a:xfrm>
            <a:off x="467544" y="1340768"/>
            <a:ext cx="8352928" cy="5112568"/>
          </a:xfrm>
        </p:spPr>
        <p:txBody>
          <a:bodyPr>
            <a:normAutofit lnSpcReduction="10000"/>
          </a:bodyPr>
          <a:lstStyle/>
          <a:p>
            <a:pPr algn="l"/>
            <a:r>
              <a:rPr lang="tr-TR" sz="2000" b="1" u="sng" dirty="0" smtClean="0">
                <a:solidFill>
                  <a:srgbClr val="FF0000"/>
                </a:solidFill>
              </a:rPr>
              <a:t>Yiyecek Üretim süreci ve maliyet kontrolü</a:t>
            </a:r>
          </a:p>
          <a:p>
            <a:pPr algn="l"/>
            <a:r>
              <a:rPr lang="tr-TR" sz="2000" b="1" u="sng" dirty="0" smtClean="0">
                <a:solidFill>
                  <a:srgbClr val="FF0000"/>
                </a:solidFill>
              </a:rPr>
              <a:t>Anlam-Kapsam ve Önem</a:t>
            </a:r>
          </a:p>
          <a:p>
            <a:pPr algn="l"/>
            <a:r>
              <a:rPr lang="tr-TR" sz="2000" dirty="0" smtClean="0">
                <a:solidFill>
                  <a:srgbClr val="FF0000"/>
                </a:solidFill>
              </a:rPr>
              <a:t>Üretim ve maliyet kontrolünün amacı</a:t>
            </a:r>
          </a:p>
          <a:p>
            <a:pPr algn="l"/>
            <a:r>
              <a:rPr lang="tr-TR" sz="2000" dirty="0" smtClean="0">
                <a:solidFill>
                  <a:schemeClr val="tx1"/>
                </a:solidFill>
              </a:rPr>
              <a:t>1-Gelir gider analizlerinin yapılması</a:t>
            </a:r>
          </a:p>
          <a:p>
            <a:pPr algn="l"/>
            <a:r>
              <a:rPr lang="tr-TR" sz="2000" dirty="0" smtClean="0">
                <a:solidFill>
                  <a:schemeClr val="tx1"/>
                </a:solidFill>
              </a:rPr>
              <a:t>2-Standartların belirlenmesi ve korunması</a:t>
            </a:r>
          </a:p>
          <a:p>
            <a:pPr algn="l"/>
            <a:r>
              <a:rPr lang="tr-TR" sz="2000" dirty="0" smtClean="0">
                <a:solidFill>
                  <a:schemeClr val="tx1"/>
                </a:solidFill>
              </a:rPr>
              <a:t>3-Fiyatlamaya temel oluşturması</a:t>
            </a:r>
          </a:p>
          <a:p>
            <a:pPr algn="l"/>
            <a:r>
              <a:rPr lang="tr-TR" sz="2000" dirty="0" smtClean="0">
                <a:solidFill>
                  <a:schemeClr val="tx1"/>
                </a:solidFill>
              </a:rPr>
              <a:t>4-Çalınmalardan korunabilmesi</a:t>
            </a:r>
          </a:p>
          <a:p>
            <a:pPr algn="l"/>
            <a:r>
              <a:rPr lang="tr-TR" sz="2000" dirty="0" smtClean="0">
                <a:solidFill>
                  <a:schemeClr val="tx1"/>
                </a:solidFill>
              </a:rPr>
              <a:t>5-İsraftan kaçınılması</a:t>
            </a:r>
          </a:p>
          <a:p>
            <a:pPr algn="l"/>
            <a:r>
              <a:rPr lang="tr-TR" sz="2000" dirty="0" smtClean="0">
                <a:solidFill>
                  <a:schemeClr val="tx1"/>
                </a:solidFill>
              </a:rPr>
              <a:t>6-Yönetimin bilgilendirilmesi</a:t>
            </a:r>
          </a:p>
          <a:p>
            <a:pPr algn="l"/>
            <a:endParaRPr lang="tr-TR" sz="2000" dirty="0">
              <a:solidFill>
                <a:schemeClr val="tx1"/>
              </a:solidFill>
            </a:endParaRPr>
          </a:p>
          <a:p>
            <a:pPr algn="l"/>
            <a:r>
              <a:rPr lang="tr-TR" sz="2000" dirty="0" smtClean="0">
                <a:solidFill>
                  <a:srgbClr val="C00000"/>
                </a:solidFill>
              </a:rPr>
              <a:t>Kontrol süreci</a:t>
            </a:r>
          </a:p>
          <a:p>
            <a:pPr algn="l"/>
            <a:r>
              <a:rPr lang="tr-TR" sz="2000" dirty="0" smtClean="0">
                <a:solidFill>
                  <a:schemeClr val="tx1"/>
                </a:solidFill>
              </a:rPr>
              <a:t>*Ziyafet organizasyonuna ilişkin standartların belirlenmesi</a:t>
            </a:r>
          </a:p>
          <a:p>
            <a:pPr algn="l"/>
            <a:r>
              <a:rPr lang="tr-TR" sz="2000" dirty="0" smtClean="0">
                <a:solidFill>
                  <a:schemeClr val="tx1"/>
                </a:solidFill>
              </a:rPr>
              <a:t>*Standartların gerçekleşme durumlarının ölçülmesi</a:t>
            </a:r>
          </a:p>
          <a:p>
            <a:pPr algn="l"/>
            <a:r>
              <a:rPr lang="tr-TR" sz="2000" dirty="0" smtClean="0">
                <a:solidFill>
                  <a:schemeClr val="tx1"/>
                </a:solidFill>
              </a:rPr>
              <a:t>*Standartlarla gerçekleşme durumlarının karşılaştırılıp varsa sapmaların tespiti</a:t>
            </a:r>
          </a:p>
          <a:p>
            <a:pPr algn="l"/>
            <a:r>
              <a:rPr lang="tr-TR" sz="2000" dirty="0" smtClean="0">
                <a:solidFill>
                  <a:schemeClr val="tx1"/>
                </a:solidFill>
              </a:rPr>
              <a:t>*Düzeltici önlemlerin alınması için oldukça önem arz eder.</a:t>
            </a:r>
            <a:endParaRPr lang="tr-TR" sz="2000" dirty="0">
              <a:solidFill>
                <a:schemeClr val="tx1"/>
              </a:solidFill>
            </a:endParaRPr>
          </a:p>
        </p:txBody>
      </p:sp>
    </p:spTree>
    <p:extLst>
      <p:ext uri="{BB962C8B-B14F-4D97-AF65-F5344CB8AC3E}">
        <p14:creationId xmlns:p14="http://schemas.microsoft.com/office/powerpoint/2010/main" val="17304657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88640"/>
            <a:ext cx="8229600" cy="6552728"/>
          </a:xfrm>
        </p:spPr>
        <p:txBody>
          <a:bodyPr>
            <a:noAutofit/>
          </a:bodyPr>
          <a:lstStyle/>
          <a:p>
            <a:pPr marL="0" indent="0">
              <a:buNone/>
            </a:pPr>
            <a:r>
              <a:rPr lang="tr-TR" sz="1550" dirty="0" smtClean="0">
                <a:solidFill>
                  <a:srgbClr val="C00000"/>
                </a:solidFill>
              </a:rPr>
              <a:t>Yiyecek üretim sürecinin satın alma aşamasında yapılan kontroller</a:t>
            </a:r>
          </a:p>
          <a:p>
            <a:pPr marL="0" indent="0">
              <a:buNone/>
            </a:pPr>
            <a:r>
              <a:rPr lang="tr-TR" sz="1550" dirty="0" smtClean="0">
                <a:solidFill>
                  <a:srgbClr val="C00000"/>
                </a:solidFill>
              </a:rPr>
              <a:t>Satın alma faaliyeti;</a:t>
            </a:r>
          </a:p>
          <a:p>
            <a:pPr marL="0" indent="0">
              <a:buNone/>
            </a:pPr>
            <a:r>
              <a:rPr lang="tr-TR" sz="1550" dirty="0" smtClean="0"/>
              <a:t>*Talep edilen ürünü</a:t>
            </a:r>
          </a:p>
          <a:p>
            <a:pPr marL="0" indent="0">
              <a:buNone/>
            </a:pPr>
            <a:r>
              <a:rPr lang="tr-TR" sz="1550" dirty="0" smtClean="0"/>
              <a:t>*Belirlenen standartlardan</a:t>
            </a:r>
          </a:p>
          <a:p>
            <a:pPr marL="0" indent="0">
              <a:buNone/>
            </a:pPr>
            <a:r>
              <a:rPr lang="tr-TR" sz="1550" dirty="0" smtClean="0"/>
              <a:t>*En uygun fiyatla</a:t>
            </a:r>
          </a:p>
          <a:p>
            <a:pPr marL="0" indent="0">
              <a:buNone/>
            </a:pPr>
            <a:r>
              <a:rPr lang="tr-TR" sz="1550" dirty="0" smtClean="0"/>
              <a:t>*Zamanında</a:t>
            </a:r>
          </a:p>
          <a:p>
            <a:pPr marL="0" indent="0">
              <a:buNone/>
            </a:pPr>
            <a:r>
              <a:rPr lang="tr-TR" sz="1550" dirty="0" smtClean="0"/>
              <a:t>*Uygun satıcıdan alma sürecidir.</a:t>
            </a:r>
          </a:p>
          <a:p>
            <a:pPr marL="0" indent="0">
              <a:buNone/>
            </a:pPr>
            <a:endParaRPr lang="tr-TR" sz="1550" dirty="0"/>
          </a:p>
          <a:p>
            <a:pPr marL="0" indent="0">
              <a:buNone/>
            </a:pPr>
            <a:r>
              <a:rPr lang="tr-TR" sz="1550" dirty="0" smtClean="0"/>
              <a:t>1-Fiyat kontrolü</a:t>
            </a:r>
          </a:p>
          <a:p>
            <a:pPr marL="0" indent="0">
              <a:buNone/>
            </a:pPr>
            <a:r>
              <a:rPr lang="tr-TR" sz="1550" dirty="0" smtClean="0"/>
              <a:t>2-Kalite kontrolü</a:t>
            </a:r>
          </a:p>
          <a:p>
            <a:pPr marL="0" indent="0">
              <a:buNone/>
            </a:pPr>
            <a:r>
              <a:rPr lang="tr-TR" sz="1550" dirty="0" smtClean="0"/>
              <a:t>3-Usul kontrolü</a:t>
            </a:r>
          </a:p>
          <a:p>
            <a:pPr marL="0" indent="0">
              <a:buNone/>
            </a:pPr>
            <a:endParaRPr lang="tr-TR" sz="1550" dirty="0"/>
          </a:p>
          <a:p>
            <a:pPr marL="0" indent="0">
              <a:buNone/>
            </a:pPr>
            <a:r>
              <a:rPr lang="tr-TR" sz="1550" dirty="0" smtClean="0">
                <a:solidFill>
                  <a:srgbClr val="C00000"/>
                </a:solidFill>
              </a:rPr>
              <a:t>Teslim alma süreci</a:t>
            </a:r>
          </a:p>
          <a:p>
            <a:pPr marL="0" indent="0">
              <a:buNone/>
            </a:pPr>
            <a:r>
              <a:rPr lang="tr-TR" sz="1550" dirty="0" smtClean="0"/>
              <a:t>1-Kalite kontrolü</a:t>
            </a:r>
          </a:p>
          <a:p>
            <a:pPr marL="0" indent="0">
              <a:buNone/>
            </a:pPr>
            <a:r>
              <a:rPr lang="tr-TR" sz="1550" dirty="0" smtClean="0"/>
              <a:t>2-Ölçü kontrolü</a:t>
            </a:r>
          </a:p>
          <a:p>
            <a:pPr marL="0" indent="0">
              <a:buNone/>
            </a:pPr>
            <a:r>
              <a:rPr lang="tr-TR" sz="1550" dirty="0" smtClean="0"/>
              <a:t>3-Fiyat kontrolü</a:t>
            </a:r>
          </a:p>
          <a:p>
            <a:pPr marL="0" indent="0">
              <a:buNone/>
            </a:pPr>
            <a:endParaRPr lang="tr-TR" sz="1550" dirty="0"/>
          </a:p>
          <a:p>
            <a:pPr marL="0" indent="0">
              <a:buNone/>
            </a:pPr>
            <a:r>
              <a:rPr lang="tr-TR" sz="1550" dirty="0" smtClean="0">
                <a:solidFill>
                  <a:srgbClr val="C00000"/>
                </a:solidFill>
              </a:rPr>
              <a:t>Depolama süreci</a:t>
            </a:r>
          </a:p>
          <a:p>
            <a:pPr marL="0" indent="0">
              <a:buNone/>
            </a:pPr>
            <a:r>
              <a:rPr lang="tr-TR" sz="1550" dirty="0" smtClean="0"/>
              <a:t>1-Ambar stok kartı kontrolü</a:t>
            </a:r>
          </a:p>
          <a:p>
            <a:pPr marL="0" indent="0">
              <a:buNone/>
            </a:pPr>
            <a:r>
              <a:rPr lang="tr-TR" sz="1550" dirty="0" smtClean="0"/>
              <a:t>2-Talep fişi kontrolü</a:t>
            </a:r>
          </a:p>
          <a:p>
            <a:pPr marL="0" indent="0">
              <a:buNone/>
            </a:pPr>
            <a:r>
              <a:rPr lang="tr-TR" sz="1550" dirty="0" smtClean="0"/>
              <a:t>3-Envanter kontrolü</a:t>
            </a:r>
          </a:p>
          <a:p>
            <a:pPr marL="0" indent="0">
              <a:buNone/>
            </a:pPr>
            <a:r>
              <a:rPr lang="tr-TR" sz="1550" dirty="0">
                <a:solidFill>
                  <a:srgbClr val="C00000"/>
                </a:solidFill>
              </a:rPr>
              <a:t>Envanter</a:t>
            </a:r>
            <a:r>
              <a:rPr lang="tr-TR" sz="1550" dirty="0"/>
              <a:t>, belirli bir tarihe ilişkin borç, alacak ve varlıkların miktarlarının ve değerlerinin, sayım, kontrol ve düzeltme yaparak saptanmasıdır.</a:t>
            </a:r>
            <a:endParaRPr lang="tr-TR" sz="1550" dirty="0" smtClean="0"/>
          </a:p>
          <a:p>
            <a:pPr marL="0" indent="0">
              <a:buNone/>
            </a:pPr>
            <a:r>
              <a:rPr lang="tr-TR" sz="1550" dirty="0">
                <a:solidFill>
                  <a:srgbClr val="C00000"/>
                </a:solidFill>
              </a:rPr>
              <a:t>	</a:t>
            </a:r>
            <a:endParaRPr lang="tr-TR" sz="1550" dirty="0"/>
          </a:p>
        </p:txBody>
      </p:sp>
    </p:spTree>
    <p:extLst>
      <p:ext uri="{BB962C8B-B14F-4D97-AF65-F5344CB8AC3E}">
        <p14:creationId xmlns:p14="http://schemas.microsoft.com/office/powerpoint/2010/main" val="3649495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04664"/>
            <a:ext cx="8229600" cy="5976664"/>
          </a:xfrm>
        </p:spPr>
        <p:txBody>
          <a:bodyPr>
            <a:normAutofit fontScale="92500" lnSpcReduction="10000"/>
          </a:bodyPr>
          <a:lstStyle/>
          <a:p>
            <a:pPr marL="0" indent="0">
              <a:buNone/>
            </a:pPr>
            <a:r>
              <a:rPr lang="tr-TR" dirty="0" smtClean="0">
                <a:solidFill>
                  <a:srgbClr val="C00000"/>
                </a:solidFill>
              </a:rPr>
              <a:t>Üretim aşamasında kontroller</a:t>
            </a:r>
            <a:endParaRPr lang="tr-TR" dirty="0" smtClean="0">
              <a:solidFill>
                <a:srgbClr val="C00000"/>
              </a:solidFill>
            </a:endParaRPr>
          </a:p>
          <a:p>
            <a:pPr marL="0" indent="0">
              <a:buNone/>
            </a:pPr>
            <a:r>
              <a:rPr lang="tr-TR" dirty="0" smtClean="0"/>
              <a:t>1-Kalite</a:t>
            </a:r>
          </a:p>
          <a:p>
            <a:pPr marL="0" indent="0">
              <a:buNone/>
            </a:pPr>
            <a:r>
              <a:rPr lang="tr-TR" dirty="0" smtClean="0"/>
              <a:t>2-Lezzet</a:t>
            </a:r>
          </a:p>
          <a:p>
            <a:pPr marL="0" indent="0">
              <a:buNone/>
            </a:pPr>
            <a:r>
              <a:rPr lang="tr-TR" dirty="0" smtClean="0"/>
              <a:t>3-Standart porsiyon büyüklükleri</a:t>
            </a:r>
          </a:p>
          <a:p>
            <a:pPr marL="0" indent="0">
              <a:buNone/>
            </a:pPr>
            <a:r>
              <a:rPr lang="tr-TR" dirty="0" smtClean="0"/>
              <a:t>4-Standart reçeteler</a:t>
            </a:r>
          </a:p>
          <a:p>
            <a:pPr marL="0" indent="0">
              <a:buNone/>
            </a:pPr>
            <a:r>
              <a:rPr lang="tr-TR" dirty="0" smtClean="0"/>
              <a:t>5-Standart verim</a:t>
            </a:r>
          </a:p>
          <a:p>
            <a:pPr marL="0" indent="0">
              <a:buNone/>
            </a:pPr>
            <a:endParaRPr lang="tr-TR" dirty="0"/>
          </a:p>
          <a:p>
            <a:pPr marL="0" indent="0">
              <a:buNone/>
            </a:pPr>
            <a:r>
              <a:rPr lang="tr-TR" dirty="0" smtClean="0">
                <a:solidFill>
                  <a:srgbClr val="C00000"/>
                </a:solidFill>
              </a:rPr>
              <a:t>Gelir kontrolü</a:t>
            </a:r>
          </a:p>
          <a:p>
            <a:pPr marL="0" indent="0">
              <a:buNone/>
            </a:pPr>
            <a:r>
              <a:rPr lang="tr-TR" dirty="0" smtClean="0"/>
              <a:t>1-Adisyonların kontrolü (hesapların kredi, peşin olarak )</a:t>
            </a:r>
          </a:p>
          <a:p>
            <a:pPr marL="0" indent="0">
              <a:buNone/>
            </a:pPr>
            <a:r>
              <a:rPr lang="tr-TR" dirty="0" smtClean="0"/>
              <a:t>2-Ziyafet porsiyon kontrolü</a:t>
            </a:r>
          </a:p>
          <a:p>
            <a:pPr marL="0" indent="0">
              <a:buNone/>
            </a:pPr>
            <a:r>
              <a:rPr lang="tr-TR" dirty="0" smtClean="0"/>
              <a:t>3-Kuver sayısı </a:t>
            </a:r>
            <a:r>
              <a:rPr lang="tr-TR" dirty="0" err="1" smtClean="0"/>
              <a:t>vb</a:t>
            </a:r>
            <a:endParaRPr lang="tr-TR" dirty="0"/>
          </a:p>
        </p:txBody>
      </p:sp>
    </p:spTree>
    <p:extLst>
      <p:ext uri="{BB962C8B-B14F-4D97-AF65-F5344CB8AC3E}">
        <p14:creationId xmlns:p14="http://schemas.microsoft.com/office/powerpoint/2010/main" val="15436752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20688"/>
            <a:ext cx="8229600" cy="5505475"/>
          </a:xfrm>
        </p:spPr>
        <p:txBody>
          <a:bodyPr>
            <a:normAutofit fontScale="70000" lnSpcReduction="20000"/>
          </a:bodyPr>
          <a:lstStyle/>
          <a:p>
            <a:pPr marL="0" indent="0">
              <a:buNone/>
            </a:pPr>
            <a:r>
              <a:rPr lang="tr-TR" dirty="0" smtClean="0">
                <a:solidFill>
                  <a:srgbClr val="C00000"/>
                </a:solidFill>
              </a:rPr>
              <a:t>İşgücü</a:t>
            </a:r>
            <a:endParaRPr lang="tr-TR" dirty="0" smtClean="0">
              <a:solidFill>
                <a:srgbClr val="C00000"/>
              </a:solidFill>
            </a:endParaRPr>
          </a:p>
          <a:p>
            <a:pPr marL="0" indent="0">
              <a:buNone/>
            </a:pPr>
            <a:r>
              <a:rPr lang="tr-TR" dirty="0" smtClean="0"/>
              <a:t>	Yiyecek </a:t>
            </a:r>
            <a:r>
              <a:rPr lang="tr-TR" dirty="0"/>
              <a:t>içecek endüstrisinde çalışan </a:t>
            </a:r>
            <a:r>
              <a:rPr lang="tr-TR" dirty="0" err="1"/>
              <a:t>işgörenler</a:t>
            </a:r>
            <a:r>
              <a:rPr lang="tr-TR" dirty="0"/>
              <a:t> ,menünün başarısı için çok önemlidir. Tesis yönetimi , menü planlamasına başlamadan önce üretim ve servis </a:t>
            </a:r>
            <a:r>
              <a:rPr lang="tr-TR" dirty="0" err="1"/>
              <a:t>işgörenlerinin</a:t>
            </a:r>
            <a:r>
              <a:rPr lang="tr-TR" dirty="0"/>
              <a:t> bilgi ve beceri düzeylerini değerlendirmelidir. Her iki pozisyon için de ayrı inceleme yapılıp rekabetçi ve standart algı düzeylerine göre personel istihdam etmek tesisin yararına olacaktır</a:t>
            </a:r>
            <a:r>
              <a:rPr lang="tr-TR" dirty="0" smtClean="0"/>
              <a:t>.</a:t>
            </a:r>
          </a:p>
          <a:p>
            <a:pPr marL="0" indent="0">
              <a:buNone/>
            </a:pPr>
            <a:r>
              <a:rPr lang="tr-TR" dirty="0" smtClean="0"/>
              <a:t>*İş analizi</a:t>
            </a:r>
          </a:p>
          <a:p>
            <a:pPr marL="0" indent="0">
              <a:buNone/>
            </a:pPr>
            <a:r>
              <a:rPr lang="tr-TR" dirty="0" smtClean="0"/>
              <a:t>*İş hacmi</a:t>
            </a:r>
          </a:p>
          <a:p>
            <a:pPr marL="0" indent="0">
              <a:buNone/>
            </a:pPr>
            <a:r>
              <a:rPr lang="tr-TR" dirty="0" smtClean="0"/>
              <a:t>*İşgücü tahmini</a:t>
            </a:r>
          </a:p>
          <a:p>
            <a:pPr marL="0" indent="0">
              <a:buNone/>
            </a:pPr>
            <a:r>
              <a:rPr lang="tr-TR" dirty="0" smtClean="0"/>
              <a:t>-Düz vardiya (8 saatlik çalışma süreci)</a:t>
            </a:r>
          </a:p>
          <a:p>
            <a:pPr marL="0" indent="0">
              <a:buNone/>
            </a:pPr>
            <a:r>
              <a:rPr lang="tr-TR" dirty="0" smtClean="0"/>
              <a:t>-Parçalı vardiya (yoğun zaman dilimlerinde çalışma)</a:t>
            </a:r>
          </a:p>
          <a:p>
            <a:pPr marL="0" indent="0">
              <a:buNone/>
            </a:pPr>
            <a:endParaRPr lang="tr-TR" dirty="0"/>
          </a:p>
          <a:p>
            <a:pPr marL="0" indent="0">
              <a:buNone/>
            </a:pPr>
            <a:r>
              <a:rPr lang="tr-TR" b="1" dirty="0" smtClean="0">
                <a:solidFill>
                  <a:srgbClr val="C00000"/>
                </a:solidFill>
              </a:rPr>
              <a:t>Sapmalar</a:t>
            </a:r>
          </a:p>
          <a:p>
            <a:pPr marL="0" indent="0">
              <a:buNone/>
            </a:pPr>
            <a:r>
              <a:rPr lang="tr-TR" dirty="0" smtClean="0"/>
              <a:t>İşgücü verimliliğinden sapmalar</a:t>
            </a:r>
          </a:p>
          <a:p>
            <a:pPr marL="0" indent="0">
              <a:buNone/>
            </a:pPr>
            <a:r>
              <a:rPr lang="tr-TR" dirty="0" smtClean="0"/>
              <a:t>Satışlarla ilgi sapmalar</a:t>
            </a:r>
          </a:p>
          <a:p>
            <a:pPr marL="0" indent="0">
              <a:buNone/>
            </a:pPr>
            <a:r>
              <a:rPr lang="tr-TR" dirty="0" smtClean="0"/>
              <a:t>Maliyetle ilgili sapmalar</a:t>
            </a:r>
            <a:endParaRPr lang="tr-TR" dirty="0"/>
          </a:p>
        </p:txBody>
      </p:sp>
    </p:spTree>
    <p:extLst>
      <p:ext uri="{BB962C8B-B14F-4D97-AF65-F5344CB8AC3E}">
        <p14:creationId xmlns:p14="http://schemas.microsoft.com/office/powerpoint/2010/main" val="20011830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832648"/>
          </a:xfrm>
        </p:spPr>
        <p:txBody>
          <a:bodyPr>
            <a:normAutofit fontScale="47500" lnSpcReduction="20000"/>
          </a:bodyPr>
          <a:lstStyle/>
          <a:p>
            <a:pPr marL="0" indent="0">
              <a:buNone/>
            </a:pPr>
            <a:r>
              <a:rPr lang="tr-TR" u="sng" dirty="0" smtClean="0">
                <a:solidFill>
                  <a:srgbClr val="FF0000"/>
                </a:solidFill>
              </a:rPr>
              <a:t>Yiyecek içecek maliyet kontrol süreci</a:t>
            </a:r>
            <a:endParaRPr lang="tr-TR" u="sng" dirty="0" smtClean="0">
              <a:solidFill>
                <a:srgbClr val="FF0000"/>
              </a:solidFill>
            </a:endParaRPr>
          </a:p>
          <a:p>
            <a:pPr marL="0" indent="0">
              <a:buNone/>
            </a:pPr>
            <a:r>
              <a:rPr lang="tr-TR" dirty="0" smtClean="0"/>
              <a:t>1-Satın alma</a:t>
            </a:r>
            <a:endParaRPr lang="tr-TR" dirty="0" smtClean="0"/>
          </a:p>
          <a:p>
            <a:pPr marL="0" indent="0">
              <a:buNone/>
            </a:pPr>
            <a:r>
              <a:rPr lang="tr-TR" dirty="0" smtClean="0"/>
              <a:t>2-Tesellüm</a:t>
            </a:r>
            <a:endParaRPr lang="tr-TR" dirty="0" smtClean="0"/>
          </a:p>
          <a:p>
            <a:pPr marL="0" indent="0">
              <a:buNone/>
            </a:pPr>
            <a:r>
              <a:rPr lang="tr-TR" dirty="0" smtClean="0"/>
              <a:t>3-Depolama ve dağıtım</a:t>
            </a:r>
            <a:endParaRPr lang="tr-TR" dirty="0" smtClean="0"/>
          </a:p>
          <a:p>
            <a:pPr marL="0" indent="0">
              <a:buNone/>
            </a:pPr>
            <a:r>
              <a:rPr lang="tr-TR" dirty="0" smtClean="0"/>
              <a:t>4-Üretim</a:t>
            </a:r>
            <a:endParaRPr lang="tr-TR" dirty="0" smtClean="0"/>
          </a:p>
          <a:p>
            <a:pPr marL="0" indent="0">
              <a:buNone/>
            </a:pPr>
            <a:r>
              <a:rPr lang="tr-TR" dirty="0" smtClean="0"/>
              <a:t>5-Gelirlerin kontrolü</a:t>
            </a:r>
            <a:endParaRPr lang="tr-TR" dirty="0" smtClean="0"/>
          </a:p>
          <a:p>
            <a:pPr marL="0" indent="0">
              <a:buNone/>
            </a:pPr>
            <a:endParaRPr lang="tr-TR" dirty="0" smtClean="0"/>
          </a:p>
          <a:p>
            <a:pPr marL="0" indent="0">
              <a:buNone/>
            </a:pPr>
            <a:r>
              <a:rPr lang="tr-TR" b="1" dirty="0" smtClean="0">
                <a:solidFill>
                  <a:srgbClr val="C00000"/>
                </a:solidFill>
              </a:rPr>
              <a:t>Satın alma</a:t>
            </a:r>
          </a:p>
          <a:p>
            <a:pPr marL="0" indent="0">
              <a:buNone/>
            </a:pPr>
            <a:r>
              <a:rPr lang="tr-TR" dirty="0" smtClean="0"/>
              <a:t>	Ziyafet için menü </a:t>
            </a:r>
            <a:r>
              <a:rPr lang="tr-TR" dirty="0"/>
              <a:t>yiyecek içecek satın alınması sırasında özel bir yeri vardır. Menü hangi yiyecek içecek hammaddelerinin satın alınmasını nitelik ve nicelik yönünden kayıt eder ve satın alma koşullarının oluşturulmasına yardımcı olur. Satın alma işlemi planlı ve menüye uygun olarak yapılırken standart satın alma şartnamelerine göre yapılmalıdır</a:t>
            </a:r>
            <a:r>
              <a:rPr lang="tr-TR" dirty="0" smtClean="0"/>
              <a:t>.</a:t>
            </a:r>
          </a:p>
          <a:p>
            <a:pPr marL="0" indent="0">
              <a:buNone/>
            </a:pPr>
            <a:r>
              <a:rPr lang="tr-TR" dirty="0"/>
              <a:t>	</a:t>
            </a:r>
            <a:r>
              <a:rPr lang="tr-TR" dirty="0" smtClean="0">
                <a:solidFill>
                  <a:srgbClr val="C00000"/>
                </a:solidFill>
              </a:rPr>
              <a:t>Satın alma görevi sırasında bilinmesi gerekenler;</a:t>
            </a:r>
          </a:p>
          <a:p>
            <a:pPr marL="0" indent="0">
              <a:buNone/>
            </a:pPr>
            <a:r>
              <a:rPr lang="tr-TR" dirty="0" smtClean="0"/>
              <a:t>*Mutfak işleri</a:t>
            </a:r>
          </a:p>
          <a:p>
            <a:pPr marL="0" indent="0">
              <a:buNone/>
            </a:pPr>
            <a:r>
              <a:rPr lang="tr-TR" dirty="0" smtClean="0"/>
              <a:t>*Piyasa işleri</a:t>
            </a:r>
          </a:p>
          <a:p>
            <a:pPr marL="0" indent="0">
              <a:buNone/>
            </a:pPr>
            <a:r>
              <a:rPr lang="tr-TR" dirty="0" smtClean="0"/>
              <a:t>*Muhasebe işleri</a:t>
            </a:r>
          </a:p>
          <a:p>
            <a:pPr marL="0" indent="0">
              <a:buNone/>
            </a:pPr>
            <a:r>
              <a:rPr lang="tr-TR" dirty="0" smtClean="0"/>
              <a:t>*Malların kalitesi</a:t>
            </a:r>
          </a:p>
          <a:p>
            <a:pPr marL="0" indent="0">
              <a:buNone/>
            </a:pPr>
            <a:r>
              <a:rPr lang="tr-TR" dirty="0" smtClean="0"/>
              <a:t>*İşletme politikası</a:t>
            </a:r>
          </a:p>
          <a:p>
            <a:pPr marL="0" indent="0">
              <a:buNone/>
            </a:pPr>
            <a:endParaRPr lang="tr-TR" dirty="0"/>
          </a:p>
          <a:p>
            <a:pPr marL="0" indent="0">
              <a:buNone/>
            </a:pPr>
            <a:r>
              <a:rPr lang="tr-TR" dirty="0" smtClean="0"/>
              <a:t>Yiyecek sipariş fişi</a:t>
            </a:r>
          </a:p>
          <a:p>
            <a:pPr marL="0" indent="0">
              <a:buNone/>
            </a:pPr>
            <a:endParaRPr lang="tr-TR" dirty="0"/>
          </a:p>
          <a:p>
            <a:pPr marL="0" indent="0">
              <a:buNone/>
            </a:pPr>
            <a:r>
              <a:rPr lang="tr-TR" dirty="0" smtClean="0">
                <a:solidFill>
                  <a:srgbClr val="C00000"/>
                </a:solidFill>
              </a:rPr>
              <a:t>Satın alma metotları</a:t>
            </a:r>
          </a:p>
          <a:p>
            <a:pPr marL="0" indent="0">
              <a:buNone/>
            </a:pPr>
            <a:r>
              <a:rPr lang="tr-TR" dirty="0" smtClean="0"/>
              <a:t>1-Kapalı zarf usulü</a:t>
            </a:r>
          </a:p>
          <a:p>
            <a:pPr marL="0" indent="0">
              <a:buNone/>
            </a:pPr>
            <a:r>
              <a:rPr lang="tr-TR" dirty="0" smtClean="0"/>
              <a:t>2-Pazarlık usulü</a:t>
            </a:r>
          </a:p>
          <a:p>
            <a:pPr marL="0" indent="0">
              <a:buNone/>
            </a:pPr>
            <a:r>
              <a:rPr lang="tr-TR" dirty="0" smtClean="0"/>
              <a:t>3-Piyasadan teklif alma yöntemi (Piyasa sipariş listesi)</a:t>
            </a:r>
          </a:p>
          <a:p>
            <a:pPr marL="0" indent="0">
              <a:buNone/>
            </a:pPr>
            <a:endParaRPr lang="tr-TR" dirty="0"/>
          </a:p>
          <a:p>
            <a:pPr marL="0" indent="0">
              <a:buNone/>
            </a:pPr>
            <a:endParaRPr lang="tr-TR" dirty="0"/>
          </a:p>
        </p:txBody>
      </p:sp>
    </p:spTree>
    <p:extLst>
      <p:ext uri="{BB962C8B-B14F-4D97-AF65-F5344CB8AC3E}">
        <p14:creationId xmlns:p14="http://schemas.microsoft.com/office/powerpoint/2010/main" val="20864553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760640"/>
          </a:xfrm>
        </p:spPr>
        <p:txBody>
          <a:bodyPr>
            <a:normAutofit fontScale="47500" lnSpcReduction="20000"/>
          </a:bodyPr>
          <a:lstStyle/>
          <a:p>
            <a:pPr marL="0" indent="0">
              <a:buNone/>
            </a:pPr>
            <a:r>
              <a:rPr lang="tr-TR" b="1" dirty="0" smtClean="0">
                <a:solidFill>
                  <a:srgbClr val="FF0000"/>
                </a:solidFill>
              </a:rPr>
              <a:t>Tesellüm aşaması</a:t>
            </a:r>
            <a:endParaRPr lang="tr-TR" b="1" dirty="0">
              <a:solidFill>
                <a:srgbClr val="FF0000"/>
              </a:solidFill>
            </a:endParaRPr>
          </a:p>
          <a:p>
            <a:pPr marL="0" indent="0">
              <a:buNone/>
            </a:pPr>
            <a:r>
              <a:rPr lang="tr-TR" dirty="0"/>
              <a:t>Uygun teslim alma öncelikle satın alma elamanları ile teslim alma elemanlarının farklı kişiler olması ile başlar. Tüm yiyecek ve içecek hammaddeleri teslim alınırken nitelik ve nicelik yönünden denetlenerek teslim alınmalıdır. Hangi teslim alma yöntemi uygulanırsa uygulansın periyodik biçimde teslim alma belge (fatura) ve varlıklar ile birlikte denetlenmelidir.</a:t>
            </a:r>
          </a:p>
          <a:p>
            <a:pPr marL="0" indent="0">
              <a:buNone/>
            </a:pPr>
            <a:r>
              <a:rPr lang="tr-TR" dirty="0">
                <a:solidFill>
                  <a:srgbClr val="C00000"/>
                </a:solidFill>
              </a:rPr>
              <a:t>Teslim alma da dikkat edilecek hususlar;</a:t>
            </a:r>
          </a:p>
          <a:p>
            <a:pPr marL="0" indent="0">
              <a:buNone/>
            </a:pPr>
            <a:r>
              <a:rPr lang="tr-TR" dirty="0"/>
              <a:t>*Satın alma memuru dışında bir teslim alma memurunun olması,</a:t>
            </a:r>
          </a:p>
          <a:p>
            <a:pPr marL="0" indent="0">
              <a:buNone/>
            </a:pPr>
            <a:r>
              <a:rPr lang="tr-TR" dirty="0"/>
              <a:t>*Yeterli teslim alma araç ve gereci,</a:t>
            </a:r>
          </a:p>
          <a:p>
            <a:pPr marL="0" indent="0">
              <a:buNone/>
            </a:pPr>
            <a:r>
              <a:rPr lang="tr-TR" dirty="0"/>
              <a:t>*Sistemli bir satın alma programının olması,</a:t>
            </a:r>
          </a:p>
          <a:p>
            <a:pPr marL="0" indent="0">
              <a:buNone/>
            </a:pPr>
            <a:r>
              <a:rPr lang="tr-TR" dirty="0"/>
              <a:t>*Satın almanın periyodik olarak kontrol edilmesi.</a:t>
            </a:r>
          </a:p>
          <a:p>
            <a:pPr marL="0" indent="0">
              <a:buNone/>
            </a:pPr>
            <a:r>
              <a:rPr lang="tr-TR" dirty="0">
                <a:solidFill>
                  <a:srgbClr val="C00000"/>
                </a:solidFill>
              </a:rPr>
              <a:t>Teslim alma yöntemleri;</a:t>
            </a:r>
          </a:p>
          <a:p>
            <a:pPr marL="0" indent="0">
              <a:buNone/>
            </a:pPr>
            <a:r>
              <a:rPr lang="tr-TR" dirty="0"/>
              <a:t>-Standart teslim alma kontrolü: İşletmede sürekli olarak uygulanan bir satın alma ve bir teslim alma memuru eşliğinde yürütülen, satın alınan malzemelerin sayı ve kalite yönünden kontrollerinin yapılıp kayda geçtiği yöntemdir.</a:t>
            </a:r>
          </a:p>
          <a:p>
            <a:pPr marL="0" indent="0">
              <a:buNone/>
            </a:pPr>
            <a:r>
              <a:rPr lang="tr-TR" dirty="0"/>
              <a:t>-Sürpriz teslim alma kontrolü: Teslim alma kontrolü teslim alma memurunun kayıtlarının belli aralıklarla ilgili bir yönetici tarafından (yiyecek-içecek müdürü, muhasebe müdürü, maliyet kontrol memuru) tekrar kontrol edilmesi şeklinde uygulanan bir yöntemdir.</a:t>
            </a:r>
          </a:p>
          <a:p>
            <a:pPr marL="0" indent="0">
              <a:buNone/>
            </a:pPr>
            <a:r>
              <a:rPr lang="tr-TR" dirty="0"/>
              <a:t>-Kör teslim alma yöntemi: Satın alma memuru , satın alınan malzemelerin listesini teslim alma memuruna vermez ve teslim alma kayıtları daha sonra satın alma kayıtları ile nitelik ve nicelik açısından karşılaştırılır</a:t>
            </a:r>
            <a:r>
              <a:rPr lang="tr-TR" dirty="0" smtClean="0"/>
              <a:t>.</a:t>
            </a:r>
          </a:p>
          <a:p>
            <a:pPr marL="0" indent="0">
              <a:buNone/>
            </a:pPr>
            <a:r>
              <a:rPr lang="tr-TR" dirty="0" smtClean="0">
                <a:solidFill>
                  <a:srgbClr val="C00000"/>
                </a:solidFill>
              </a:rPr>
              <a:t>-Tesellüm talimatı</a:t>
            </a:r>
          </a:p>
          <a:p>
            <a:pPr marL="0" indent="0">
              <a:buNone/>
            </a:pPr>
            <a:r>
              <a:rPr lang="tr-TR" dirty="0" smtClean="0">
                <a:solidFill>
                  <a:srgbClr val="C00000"/>
                </a:solidFill>
              </a:rPr>
              <a:t>-Yiyecek alındı talimatı</a:t>
            </a:r>
          </a:p>
          <a:p>
            <a:pPr marL="0" indent="0">
              <a:buNone/>
            </a:pPr>
            <a:r>
              <a:rPr lang="tr-TR" dirty="0" smtClean="0">
                <a:solidFill>
                  <a:srgbClr val="C00000"/>
                </a:solidFill>
              </a:rPr>
              <a:t>-Tesellüm raporu</a:t>
            </a:r>
          </a:p>
          <a:p>
            <a:pPr marL="0" indent="0">
              <a:buNone/>
            </a:pPr>
            <a:r>
              <a:rPr lang="tr-TR" dirty="0" smtClean="0">
                <a:solidFill>
                  <a:srgbClr val="C00000"/>
                </a:solidFill>
              </a:rPr>
              <a:t>-Tesellüm fişi</a:t>
            </a:r>
          </a:p>
          <a:p>
            <a:pPr marL="0" indent="0">
              <a:buNone/>
            </a:pPr>
            <a:r>
              <a:rPr lang="tr-TR" dirty="0" smtClean="0"/>
              <a:t>Ürünlerden beklenen performans sağlanmadığında ürün iadesi için;</a:t>
            </a:r>
          </a:p>
          <a:p>
            <a:pPr marL="0" indent="0">
              <a:buNone/>
            </a:pPr>
            <a:r>
              <a:rPr lang="tr-TR" dirty="0" smtClean="0">
                <a:solidFill>
                  <a:srgbClr val="C00000"/>
                </a:solidFill>
              </a:rPr>
              <a:t>-Malzeme iade formu</a:t>
            </a:r>
          </a:p>
          <a:p>
            <a:pPr marL="0" indent="0">
              <a:buNone/>
            </a:pPr>
            <a:endParaRPr lang="tr-TR" dirty="0">
              <a:solidFill>
                <a:srgbClr val="C00000"/>
              </a:solidFill>
            </a:endParaRPr>
          </a:p>
        </p:txBody>
      </p:sp>
    </p:spTree>
    <p:extLst>
      <p:ext uri="{BB962C8B-B14F-4D97-AF65-F5344CB8AC3E}">
        <p14:creationId xmlns:p14="http://schemas.microsoft.com/office/powerpoint/2010/main" val="20654070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760640"/>
          </a:xfrm>
        </p:spPr>
        <p:txBody>
          <a:bodyPr>
            <a:normAutofit fontScale="47500" lnSpcReduction="20000"/>
          </a:bodyPr>
          <a:lstStyle/>
          <a:p>
            <a:pPr marL="0" indent="0">
              <a:buNone/>
            </a:pPr>
            <a:r>
              <a:rPr lang="tr-TR" b="1" dirty="0" smtClean="0">
                <a:solidFill>
                  <a:srgbClr val="C00000"/>
                </a:solidFill>
              </a:rPr>
              <a:t>Depolama ve dağıtım süreci</a:t>
            </a:r>
            <a:endParaRPr lang="tr-TR" b="1" dirty="0">
              <a:solidFill>
                <a:srgbClr val="C00000"/>
              </a:solidFill>
            </a:endParaRPr>
          </a:p>
          <a:p>
            <a:pPr marL="0" indent="0">
              <a:buNone/>
            </a:pPr>
            <a:r>
              <a:rPr lang="tr-TR" dirty="0" smtClean="0"/>
              <a:t>İşletmeler depolamayı;</a:t>
            </a:r>
          </a:p>
          <a:p>
            <a:pPr marL="0" indent="0">
              <a:buNone/>
            </a:pPr>
            <a:r>
              <a:rPr lang="tr-TR" dirty="0" smtClean="0"/>
              <a:t>1-Malların korunması</a:t>
            </a:r>
          </a:p>
          <a:p>
            <a:pPr marL="0" indent="0">
              <a:buNone/>
            </a:pPr>
            <a:r>
              <a:rPr lang="tr-TR" dirty="0" smtClean="0"/>
              <a:t>2-Malların değerinin arttırılması</a:t>
            </a:r>
          </a:p>
          <a:p>
            <a:pPr marL="0" indent="0">
              <a:buNone/>
            </a:pPr>
            <a:r>
              <a:rPr lang="tr-TR" dirty="0" smtClean="0"/>
              <a:t>3-Fiyatları dengede tutma ve istikrar yaratma</a:t>
            </a:r>
          </a:p>
          <a:p>
            <a:pPr marL="0" indent="0">
              <a:buNone/>
            </a:pPr>
            <a:r>
              <a:rPr lang="tr-TR" dirty="0" smtClean="0"/>
              <a:t>4-Dağıtma etkinliğini arttırma gibi nedenlerle yapmaktadırlar.</a:t>
            </a:r>
          </a:p>
          <a:p>
            <a:pPr marL="0" indent="0">
              <a:buNone/>
            </a:pPr>
            <a:r>
              <a:rPr lang="tr-TR" dirty="0" smtClean="0">
                <a:solidFill>
                  <a:srgbClr val="C00000"/>
                </a:solidFill>
              </a:rPr>
              <a:t>Depoların adet, çeşit ve büyüklüğü şu faktörlere bağlıdır;</a:t>
            </a:r>
          </a:p>
          <a:p>
            <a:pPr marL="0" indent="0">
              <a:buNone/>
            </a:pPr>
            <a:r>
              <a:rPr lang="tr-TR" dirty="0" smtClean="0"/>
              <a:t>*İşletmenin konumu</a:t>
            </a:r>
          </a:p>
          <a:p>
            <a:pPr marL="0" indent="0">
              <a:buNone/>
            </a:pPr>
            <a:r>
              <a:rPr lang="tr-TR" dirty="0" smtClean="0"/>
              <a:t>*İş hacmi</a:t>
            </a:r>
          </a:p>
          <a:p>
            <a:pPr marL="0" indent="0">
              <a:buNone/>
            </a:pPr>
            <a:r>
              <a:rPr lang="tr-TR" dirty="0" smtClean="0"/>
              <a:t>*İşletme türü</a:t>
            </a:r>
          </a:p>
          <a:p>
            <a:pPr marL="0" indent="0">
              <a:buNone/>
            </a:pPr>
            <a:r>
              <a:rPr lang="tr-TR" dirty="0" smtClean="0"/>
              <a:t>*Stok devir hızı</a:t>
            </a:r>
          </a:p>
          <a:p>
            <a:pPr marL="0" indent="0">
              <a:buNone/>
            </a:pPr>
            <a:r>
              <a:rPr lang="tr-TR" dirty="0" smtClean="0"/>
              <a:t>*Hizmet kapasitesi</a:t>
            </a:r>
          </a:p>
          <a:p>
            <a:pPr marL="0" indent="0">
              <a:buNone/>
            </a:pPr>
            <a:r>
              <a:rPr lang="tr-TR" dirty="0" smtClean="0"/>
              <a:t>*Mal tesellüm sıklığı</a:t>
            </a:r>
          </a:p>
          <a:p>
            <a:pPr marL="0" indent="0">
              <a:buNone/>
            </a:pPr>
            <a:r>
              <a:rPr lang="tr-TR" dirty="0" smtClean="0"/>
              <a:t>*Satın alma ve stok politikası</a:t>
            </a:r>
          </a:p>
          <a:p>
            <a:pPr marL="0" indent="0">
              <a:buNone/>
            </a:pPr>
            <a:endParaRPr lang="tr-TR" dirty="0"/>
          </a:p>
          <a:p>
            <a:pPr marL="0" indent="0">
              <a:buNone/>
            </a:pPr>
            <a:r>
              <a:rPr lang="tr-TR" dirty="0" smtClean="0">
                <a:solidFill>
                  <a:srgbClr val="C00000"/>
                </a:solidFill>
              </a:rPr>
              <a:t>Depolar</a:t>
            </a:r>
          </a:p>
          <a:p>
            <a:pPr marL="0" indent="0">
              <a:buNone/>
            </a:pPr>
            <a:r>
              <a:rPr lang="tr-TR" dirty="0" smtClean="0"/>
              <a:t>1-Mutfak (koltuk altı) depoları</a:t>
            </a:r>
          </a:p>
          <a:p>
            <a:pPr marL="0" indent="0">
              <a:buNone/>
            </a:pPr>
            <a:r>
              <a:rPr lang="tr-TR" dirty="0" smtClean="0"/>
              <a:t>2-Kuru gıda depoları</a:t>
            </a:r>
          </a:p>
          <a:p>
            <a:pPr marL="0" indent="0">
              <a:buNone/>
            </a:pPr>
            <a:r>
              <a:rPr lang="tr-TR" dirty="0" smtClean="0"/>
              <a:t>3-Soğuk odalar olarak çeşitlendirilir.</a:t>
            </a:r>
          </a:p>
          <a:p>
            <a:pPr marL="0" indent="0">
              <a:buNone/>
            </a:pPr>
            <a:endParaRPr lang="tr-TR" dirty="0"/>
          </a:p>
          <a:p>
            <a:pPr marL="0" indent="0">
              <a:buNone/>
            </a:pPr>
            <a:r>
              <a:rPr lang="tr-TR" dirty="0" smtClean="0">
                <a:solidFill>
                  <a:srgbClr val="C00000"/>
                </a:solidFill>
              </a:rPr>
              <a:t>Soğuk oda kullanım talimatı</a:t>
            </a:r>
            <a:endParaRPr lang="tr-TR" dirty="0">
              <a:solidFill>
                <a:srgbClr val="C00000"/>
              </a:solidFill>
            </a:endParaRPr>
          </a:p>
          <a:p>
            <a:pPr marL="0" indent="0">
              <a:buNone/>
            </a:pPr>
            <a:endParaRPr lang="tr-TR" dirty="0"/>
          </a:p>
          <a:p>
            <a:pPr marL="0" indent="0">
              <a:buNone/>
            </a:pPr>
            <a:endParaRPr lang="tr-TR" dirty="0" smtClean="0"/>
          </a:p>
          <a:p>
            <a:pPr marL="0" indent="0">
              <a:buNone/>
            </a:pPr>
            <a:endParaRPr lang="tr-TR" dirty="0"/>
          </a:p>
        </p:txBody>
      </p:sp>
    </p:spTree>
    <p:extLst>
      <p:ext uri="{BB962C8B-B14F-4D97-AF65-F5344CB8AC3E}">
        <p14:creationId xmlns:p14="http://schemas.microsoft.com/office/powerpoint/2010/main" val="28526206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9512" y="404664"/>
            <a:ext cx="8712968" cy="5976664"/>
          </a:xfrm>
        </p:spPr>
        <p:txBody>
          <a:bodyPr>
            <a:normAutofit fontScale="70000" lnSpcReduction="20000"/>
          </a:bodyPr>
          <a:lstStyle/>
          <a:p>
            <a:pPr marL="0" indent="0">
              <a:buNone/>
            </a:pPr>
            <a:r>
              <a:rPr lang="tr-TR" dirty="0" smtClean="0">
                <a:solidFill>
                  <a:srgbClr val="C00000"/>
                </a:solidFill>
              </a:rPr>
              <a:t>Depoların olması gereken özellikleri</a:t>
            </a:r>
          </a:p>
          <a:p>
            <a:pPr marL="0" indent="0">
              <a:buNone/>
            </a:pPr>
            <a:r>
              <a:rPr lang="tr-TR" dirty="0" smtClean="0"/>
              <a:t>*Havalandırma düzeni iyi olmalı</a:t>
            </a:r>
          </a:p>
          <a:p>
            <a:pPr marL="0" indent="0">
              <a:buNone/>
            </a:pPr>
            <a:r>
              <a:rPr lang="tr-TR" dirty="0" smtClean="0"/>
              <a:t>*Serin fakat rutubetsiz olmalı</a:t>
            </a:r>
          </a:p>
          <a:p>
            <a:pPr marL="0" indent="0">
              <a:buNone/>
            </a:pPr>
            <a:r>
              <a:rPr lang="tr-TR" dirty="0" smtClean="0"/>
              <a:t>*Kolay temizlenebilir olmalı</a:t>
            </a:r>
          </a:p>
          <a:p>
            <a:pPr marL="0" indent="0">
              <a:buNone/>
            </a:pPr>
            <a:r>
              <a:rPr lang="tr-TR" dirty="0" smtClean="0"/>
              <a:t>*Yeteri kadar raf olmalı</a:t>
            </a:r>
          </a:p>
          <a:p>
            <a:pPr marL="0" indent="0">
              <a:buNone/>
            </a:pPr>
            <a:r>
              <a:rPr lang="tr-TR" dirty="0" smtClean="0"/>
              <a:t>*Gerekli araç ve gereçle donatılmalıdır.</a:t>
            </a:r>
          </a:p>
          <a:p>
            <a:pPr marL="0" indent="0">
              <a:buNone/>
            </a:pPr>
            <a:endParaRPr lang="tr-TR" dirty="0"/>
          </a:p>
          <a:p>
            <a:pPr marL="0" indent="0">
              <a:buNone/>
            </a:pPr>
            <a:r>
              <a:rPr lang="tr-TR" dirty="0" smtClean="0">
                <a:solidFill>
                  <a:srgbClr val="C00000"/>
                </a:solidFill>
              </a:rPr>
              <a:t>Gıdaların bozulma nedenleri</a:t>
            </a:r>
          </a:p>
          <a:p>
            <a:pPr marL="0" indent="0">
              <a:buNone/>
            </a:pPr>
            <a:r>
              <a:rPr lang="tr-TR" dirty="0" smtClean="0"/>
              <a:t>*Yeterli hava sirkülasyonun olmayışı</a:t>
            </a:r>
          </a:p>
          <a:p>
            <a:pPr marL="0" indent="0">
              <a:buNone/>
            </a:pPr>
            <a:r>
              <a:rPr lang="tr-TR" dirty="0" smtClean="0"/>
              <a:t>*Aşırı sıcaklık</a:t>
            </a:r>
          </a:p>
          <a:p>
            <a:pPr marL="0" indent="0">
              <a:buNone/>
            </a:pPr>
            <a:r>
              <a:rPr lang="tr-TR" dirty="0" smtClean="0"/>
              <a:t>*Normalden daha uzun süre bekletme (raf ömürlerine dikkat edilmeli)</a:t>
            </a:r>
          </a:p>
          <a:p>
            <a:pPr marL="0" indent="0">
              <a:buNone/>
            </a:pPr>
            <a:r>
              <a:rPr lang="tr-TR" dirty="0" smtClean="0"/>
              <a:t>*Depo ile ilgili fiziki eksiklikler</a:t>
            </a:r>
          </a:p>
          <a:p>
            <a:pPr marL="0" indent="0">
              <a:buNone/>
            </a:pPr>
            <a:r>
              <a:rPr lang="tr-TR" dirty="0" smtClean="0"/>
              <a:t>*Depo ortamının temiz olmaması</a:t>
            </a:r>
          </a:p>
          <a:p>
            <a:pPr marL="0" indent="0">
              <a:buNone/>
            </a:pPr>
            <a:r>
              <a:rPr lang="tr-TR" dirty="0" smtClean="0"/>
              <a:t>*Haşere ve fare vb.</a:t>
            </a:r>
          </a:p>
          <a:p>
            <a:pPr marL="0" indent="0">
              <a:buNone/>
            </a:pPr>
            <a:endParaRPr lang="tr-TR" dirty="0"/>
          </a:p>
          <a:p>
            <a:pPr marL="0" indent="0">
              <a:buNone/>
            </a:pPr>
            <a:r>
              <a:rPr lang="tr-TR" dirty="0" smtClean="0"/>
              <a:t>Ambar stok kartı</a:t>
            </a:r>
          </a:p>
          <a:p>
            <a:pPr marL="0" indent="0">
              <a:buNone/>
            </a:pPr>
            <a:r>
              <a:rPr lang="tr-TR" dirty="0" smtClean="0"/>
              <a:t>Ambar göz kartı</a:t>
            </a:r>
            <a:endParaRPr lang="tr-TR" dirty="0"/>
          </a:p>
          <a:p>
            <a:pPr marL="0" indent="0">
              <a:buNone/>
            </a:pPr>
            <a:endParaRPr lang="tr-TR" dirty="0"/>
          </a:p>
        </p:txBody>
      </p:sp>
    </p:spTree>
    <p:extLst>
      <p:ext uri="{BB962C8B-B14F-4D97-AF65-F5344CB8AC3E}">
        <p14:creationId xmlns:p14="http://schemas.microsoft.com/office/powerpoint/2010/main" val="18795794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1520" y="188640"/>
            <a:ext cx="8712968" cy="6480720"/>
          </a:xfrm>
        </p:spPr>
        <p:txBody>
          <a:bodyPr>
            <a:noAutofit/>
          </a:bodyPr>
          <a:lstStyle/>
          <a:p>
            <a:pPr marL="0" indent="0">
              <a:buNone/>
            </a:pPr>
            <a:r>
              <a:rPr lang="tr-TR" sz="1600" u="sng" dirty="0" smtClean="0">
                <a:solidFill>
                  <a:srgbClr val="C00000"/>
                </a:solidFill>
              </a:rPr>
              <a:t>Stok kontrolü</a:t>
            </a:r>
            <a:endParaRPr lang="tr-TR" sz="1600" u="sng" dirty="0">
              <a:solidFill>
                <a:srgbClr val="C00000"/>
              </a:solidFill>
            </a:endParaRPr>
          </a:p>
          <a:p>
            <a:pPr marL="0" indent="0">
              <a:buNone/>
            </a:pPr>
            <a:r>
              <a:rPr lang="tr-TR" sz="1600" dirty="0" smtClean="0"/>
              <a:t>	</a:t>
            </a:r>
            <a:r>
              <a:rPr lang="tr-TR" sz="1600" dirty="0" smtClean="0">
                <a:solidFill>
                  <a:srgbClr val="C00000"/>
                </a:solidFill>
              </a:rPr>
              <a:t>Stok bulundurma giderleri</a:t>
            </a:r>
            <a:r>
              <a:rPr lang="tr-TR" sz="1600" dirty="0" smtClean="0"/>
              <a:t>: </a:t>
            </a:r>
            <a:r>
              <a:rPr lang="tr-TR" sz="1600" dirty="0" err="1" smtClean="0"/>
              <a:t>Stoğa</a:t>
            </a:r>
            <a:r>
              <a:rPr lang="tr-TR" sz="1600" dirty="0" smtClean="0"/>
              <a:t> bağlanan sermaye ,</a:t>
            </a:r>
          </a:p>
          <a:p>
            <a:pPr marL="0" indent="0">
              <a:buNone/>
            </a:pPr>
            <a:r>
              <a:rPr lang="tr-TR" sz="1600" dirty="0" smtClean="0"/>
              <a:t>Çalınma, bozulma, stok sayım ve kayıt giderleri, bakım giderleri vb.</a:t>
            </a:r>
            <a:endParaRPr lang="tr-TR" sz="1600" dirty="0" smtClean="0"/>
          </a:p>
          <a:p>
            <a:pPr marL="0" indent="0">
              <a:buNone/>
            </a:pPr>
            <a:endParaRPr lang="tr-TR" sz="1600" dirty="0"/>
          </a:p>
          <a:p>
            <a:pPr marL="0" indent="0">
              <a:buNone/>
            </a:pPr>
            <a:r>
              <a:rPr lang="tr-TR" sz="1600" dirty="0" smtClean="0">
                <a:solidFill>
                  <a:srgbClr val="C00000"/>
                </a:solidFill>
              </a:rPr>
              <a:t>Stok kontrol işlemleri;</a:t>
            </a:r>
          </a:p>
          <a:p>
            <a:pPr marL="0" indent="0">
              <a:buNone/>
            </a:pPr>
            <a:r>
              <a:rPr lang="tr-TR" sz="1600" dirty="0" smtClean="0"/>
              <a:t>-Geçmiş talebin analizi</a:t>
            </a:r>
          </a:p>
          <a:p>
            <a:pPr marL="0" indent="0">
              <a:buNone/>
            </a:pPr>
            <a:r>
              <a:rPr lang="tr-TR" sz="1600" dirty="0" smtClean="0"/>
              <a:t>-Talep değişimleri dikkate alınarak ileriye doğru </a:t>
            </a:r>
            <a:r>
              <a:rPr lang="tr-TR" sz="1600" dirty="0" err="1" smtClean="0"/>
              <a:t>tahminleme</a:t>
            </a:r>
            <a:endParaRPr lang="tr-TR" sz="1600" dirty="0" smtClean="0"/>
          </a:p>
          <a:p>
            <a:pPr marL="0" indent="0">
              <a:buNone/>
            </a:pPr>
            <a:r>
              <a:rPr lang="tr-TR" sz="1600" dirty="0" smtClean="0"/>
              <a:t>-Ekonomik sipariş miktarının belirlenmesi</a:t>
            </a:r>
          </a:p>
          <a:p>
            <a:pPr marL="0" indent="0">
              <a:buNone/>
            </a:pPr>
            <a:r>
              <a:rPr lang="tr-TR" sz="1600" dirty="0" smtClean="0"/>
              <a:t>-Stokta bulundurma veya bulundurmama maliyetlerinin belirlenerek sipariş verme zamanının tespitiyle yapılır.</a:t>
            </a:r>
          </a:p>
          <a:p>
            <a:pPr marL="0" indent="0">
              <a:buNone/>
            </a:pPr>
            <a:endParaRPr lang="tr-TR" sz="1600" dirty="0"/>
          </a:p>
          <a:p>
            <a:pPr marL="0" indent="0">
              <a:buNone/>
            </a:pPr>
            <a:r>
              <a:rPr lang="tr-TR" sz="1600" dirty="0" smtClean="0">
                <a:solidFill>
                  <a:srgbClr val="C00000"/>
                </a:solidFill>
              </a:rPr>
              <a:t>Stok politikası;</a:t>
            </a:r>
          </a:p>
          <a:p>
            <a:pPr marL="0" indent="0">
              <a:buNone/>
            </a:pPr>
            <a:r>
              <a:rPr lang="tr-TR" sz="1600" dirty="0" smtClean="0"/>
              <a:t>1-Tablo yöntemi</a:t>
            </a:r>
          </a:p>
          <a:p>
            <a:pPr marL="0" indent="0">
              <a:buNone/>
            </a:pPr>
            <a:r>
              <a:rPr lang="tr-TR" sz="1600" dirty="0" smtClean="0"/>
              <a:t>Satın alma dönemlerinde en kıvamlı miktar ve miktar başına en ucuz olan kapasitedir.</a:t>
            </a:r>
          </a:p>
          <a:p>
            <a:pPr marL="0" indent="0">
              <a:buNone/>
            </a:pPr>
            <a:r>
              <a:rPr lang="tr-TR" sz="1600" dirty="0" smtClean="0"/>
              <a:t>2-Matematiksel yöntem</a:t>
            </a:r>
          </a:p>
          <a:p>
            <a:pPr marL="457200" indent="-457200">
              <a:buAutoNum type="alphaLcParenR"/>
            </a:pPr>
            <a:r>
              <a:rPr lang="tr-TR" sz="1600" dirty="0" smtClean="0"/>
              <a:t>Minimum stok seviyesinin belirlenmesi</a:t>
            </a:r>
          </a:p>
          <a:p>
            <a:pPr marL="0" indent="0">
              <a:buNone/>
            </a:pPr>
            <a:r>
              <a:rPr lang="tr-TR" sz="1600" dirty="0" smtClean="0"/>
              <a:t>Günlük tüketim miktarı=Yıllık tüketim </a:t>
            </a:r>
            <a:r>
              <a:rPr lang="tr-TR" sz="1600" dirty="0" err="1" smtClean="0"/>
              <a:t>mikatrı</a:t>
            </a:r>
            <a:r>
              <a:rPr lang="tr-TR" sz="1600" dirty="0" smtClean="0"/>
              <a:t>/365</a:t>
            </a:r>
          </a:p>
          <a:p>
            <a:pPr marL="0" indent="0">
              <a:buNone/>
            </a:pPr>
            <a:r>
              <a:rPr lang="tr-TR" sz="1600" dirty="0" smtClean="0"/>
              <a:t>Tedarik süresinde tüketilecek stok=Günlük tüketim*Tedarik süresi</a:t>
            </a:r>
          </a:p>
          <a:p>
            <a:pPr marL="0" indent="0">
              <a:buNone/>
            </a:pPr>
            <a:r>
              <a:rPr lang="tr-TR" sz="1600" dirty="0" smtClean="0"/>
              <a:t>Emniyet payı= Tedarik süresinde tüketilecek miktar*Emniyet payı yüzdesi</a:t>
            </a:r>
          </a:p>
          <a:p>
            <a:pPr marL="0" indent="0">
              <a:buNone/>
            </a:pPr>
            <a:r>
              <a:rPr lang="tr-TR" sz="1600" dirty="0" smtClean="0"/>
              <a:t>Minimum stok miktarı=Tedarik süresi tüketim </a:t>
            </a:r>
            <a:r>
              <a:rPr lang="tr-TR" sz="1600" dirty="0" err="1" smtClean="0"/>
              <a:t>miktarı+Emniyet</a:t>
            </a:r>
            <a:r>
              <a:rPr lang="tr-TR" sz="1600" dirty="0" smtClean="0"/>
              <a:t> payı</a:t>
            </a:r>
            <a:endParaRPr lang="tr-TR" sz="1600" dirty="0"/>
          </a:p>
        </p:txBody>
      </p:sp>
    </p:spTree>
    <p:extLst>
      <p:ext uri="{BB962C8B-B14F-4D97-AF65-F5344CB8AC3E}">
        <p14:creationId xmlns:p14="http://schemas.microsoft.com/office/powerpoint/2010/main" val="15099174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6048672"/>
          </a:xfrm>
        </p:spPr>
        <p:txBody>
          <a:bodyPr>
            <a:normAutofit/>
          </a:bodyPr>
          <a:lstStyle/>
          <a:p>
            <a:pPr marL="0" indent="0">
              <a:buNone/>
            </a:pPr>
            <a:r>
              <a:rPr lang="tr-TR" dirty="0" smtClean="0">
                <a:solidFill>
                  <a:srgbClr val="C00000"/>
                </a:solidFill>
              </a:rPr>
              <a:t>Örnek 1</a:t>
            </a:r>
          </a:p>
          <a:p>
            <a:pPr marL="0" indent="0">
              <a:buNone/>
            </a:pPr>
            <a:r>
              <a:rPr lang="tr-TR" dirty="0" smtClean="0"/>
              <a:t>Yıllık tüketim miktarı 5 kg </a:t>
            </a:r>
            <a:r>
              <a:rPr lang="tr-TR" dirty="0" err="1" smtClean="0"/>
              <a:t>lık</a:t>
            </a:r>
            <a:r>
              <a:rPr lang="tr-TR" dirty="0" smtClean="0"/>
              <a:t> kutularda 365 kg ,tedarik süresi 10 gün olan firmanın emniyet payı ise %50 </a:t>
            </a:r>
            <a:r>
              <a:rPr lang="tr-TR" dirty="0" err="1" smtClean="0"/>
              <a:t>dir</a:t>
            </a:r>
            <a:r>
              <a:rPr lang="tr-TR" dirty="0" smtClean="0"/>
              <a:t>. İşletmenin en az stok seviyesi ne olmalıdır.</a:t>
            </a:r>
          </a:p>
          <a:p>
            <a:pPr marL="0" indent="0">
              <a:buNone/>
            </a:pPr>
            <a:r>
              <a:rPr lang="tr-TR" dirty="0" smtClean="0"/>
              <a:t>Günlük salça tüketimi=365 kg/365 =1 kg.</a:t>
            </a:r>
          </a:p>
          <a:p>
            <a:pPr marL="0" indent="0">
              <a:buNone/>
            </a:pPr>
            <a:r>
              <a:rPr lang="tr-TR" dirty="0" smtClean="0"/>
              <a:t>10 günde tüketilecek miktar=10*1=10 kg</a:t>
            </a:r>
          </a:p>
          <a:p>
            <a:pPr marL="0" indent="0">
              <a:buNone/>
            </a:pPr>
            <a:r>
              <a:rPr lang="tr-TR" dirty="0" smtClean="0"/>
              <a:t>Emniyet payı=10*0,5=5 kg</a:t>
            </a:r>
          </a:p>
          <a:p>
            <a:pPr marL="0" indent="0">
              <a:buNone/>
            </a:pPr>
            <a:r>
              <a:rPr lang="tr-TR" dirty="0" smtClean="0"/>
              <a:t>En az stok miktarı=10+5 =15 kg.</a:t>
            </a:r>
          </a:p>
          <a:p>
            <a:pPr marL="0" indent="0">
              <a:buNone/>
            </a:pPr>
            <a:r>
              <a:rPr lang="tr-TR" dirty="0" smtClean="0"/>
              <a:t>15kg/5=3 kutu salça</a:t>
            </a:r>
            <a:endParaRPr lang="tr-TR" dirty="0" smtClean="0"/>
          </a:p>
          <a:p>
            <a:pPr marL="0" indent="0">
              <a:buNone/>
            </a:pPr>
            <a:endParaRPr lang="tr-TR" dirty="0"/>
          </a:p>
        </p:txBody>
      </p:sp>
    </p:spTree>
    <p:extLst>
      <p:ext uri="{BB962C8B-B14F-4D97-AF65-F5344CB8AC3E}">
        <p14:creationId xmlns:p14="http://schemas.microsoft.com/office/powerpoint/2010/main" val="25731891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76672"/>
            <a:ext cx="8229600" cy="5976664"/>
          </a:xfrm>
        </p:spPr>
        <p:txBody>
          <a:bodyPr>
            <a:normAutofit fontScale="92500" lnSpcReduction="20000"/>
          </a:bodyPr>
          <a:lstStyle/>
          <a:p>
            <a:pPr marL="0" indent="0">
              <a:buNone/>
            </a:pPr>
            <a:r>
              <a:rPr lang="tr-TR" sz="2000" dirty="0" smtClean="0"/>
              <a:t>b) Maksimum stok miktarının belirlenmesi</a:t>
            </a:r>
          </a:p>
          <a:p>
            <a:pPr marL="0" indent="0">
              <a:buNone/>
            </a:pPr>
            <a:r>
              <a:rPr lang="tr-TR" sz="2000" dirty="0" smtClean="0"/>
              <a:t>Maksimum stok miktarı= Minimum stok </a:t>
            </a:r>
            <a:r>
              <a:rPr lang="tr-TR" sz="2000" dirty="0" err="1" smtClean="0"/>
              <a:t>miktarı+Emniyet</a:t>
            </a:r>
            <a:r>
              <a:rPr lang="tr-TR" sz="2000" dirty="0" smtClean="0"/>
              <a:t> payı</a:t>
            </a:r>
          </a:p>
          <a:p>
            <a:pPr marL="0" indent="0">
              <a:buNone/>
            </a:pPr>
            <a:r>
              <a:rPr lang="tr-TR" sz="2000" dirty="0" smtClean="0"/>
              <a:t>Örnek 2</a:t>
            </a:r>
          </a:p>
          <a:p>
            <a:pPr marL="0" indent="0">
              <a:buNone/>
            </a:pPr>
            <a:r>
              <a:rPr lang="tr-TR" sz="2000" dirty="0" smtClean="0"/>
              <a:t>1.Örneği baz alırsak </a:t>
            </a:r>
          </a:p>
          <a:p>
            <a:pPr marL="0" indent="0">
              <a:buNone/>
            </a:pPr>
            <a:r>
              <a:rPr lang="tr-TR" sz="2000" dirty="0" smtClean="0"/>
              <a:t>Maksimum stok miktarı=15 kg+5 kg=20 kg</a:t>
            </a:r>
          </a:p>
          <a:p>
            <a:pPr marL="0" indent="0">
              <a:buNone/>
            </a:pPr>
            <a:r>
              <a:rPr lang="tr-TR" sz="2000" dirty="0" smtClean="0"/>
              <a:t>20 kg/5=4 kutu salça</a:t>
            </a:r>
          </a:p>
          <a:p>
            <a:pPr marL="0" indent="0">
              <a:buNone/>
            </a:pPr>
            <a:endParaRPr lang="tr-TR" sz="2000" dirty="0"/>
          </a:p>
          <a:p>
            <a:pPr marL="0" indent="0">
              <a:buNone/>
            </a:pPr>
            <a:r>
              <a:rPr lang="tr-TR" sz="2000" dirty="0" smtClean="0">
                <a:solidFill>
                  <a:srgbClr val="C00000"/>
                </a:solidFill>
              </a:rPr>
              <a:t>Stok devir hızı</a:t>
            </a:r>
            <a:r>
              <a:rPr lang="tr-TR" sz="2000" dirty="0" smtClean="0"/>
              <a:t>=Tüketilen yiyecek maliyeti/Ortalama stok maliyeti</a:t>
            </a:r>
          </a:p>
          <a:p>
            <a:pPr marL="0" indent="0">
              <a:buNone/>
            </a:pPr>
            <a:endParaRPr lang="tr-TR" sz="2000" dirty="0"/>
          </a:p>
          <a:p>
            <a:pPr marL="0" indent="0">
              <a:buNone/>
            </a:pPr>
            <a:r>
              <a:rPr lang="tr-TR" sz="2000" b="1" dirty="0" smtClean="0">
                <a:solidFill>
                  <a:srgbClr val="C00000"/>
                </a:solidFill>
              </a:rPr>
              <a:t>Depodan mal çıkarma (dağıtım)</a:t>
            </a:r>
          </a:p>
          <a:p>
            <a:pPr marL="0" indent="0">
              <a:buNone/>
            </a:pPr>
            <a:r>
              <a:rPr lang="tr-TR" sz="2000" dirty="0" smtClean="0">
                <a:solidFill>
                  <a:srgbClr val="C00000"/>
                </a:solidFill>
              </a:rPr>
              <a:t>Ambar talep ve çıkış fişi</a:t>
            </a:r>
          </a:p>
          <a:p>
            <a:pPr marL="0" indent="0">
              <a:buNone/>
            </a:pPr>
            <a:r>
              <a:rPr lang="tr-TR" sz="2000" dirty="0" smtClean="0">
                <a:solidFill>
                  <a:srgbClr val="C00000"/>
                </a:solidFill>
              </a:rPr>
              <a:t>Ambar görevlisinin yapması gereken görevler;</a:t>
            </a:r>
          </a:p>
          <a:p>
            <a:pPr marL="0" indent="0">
              <a:buNone/>
            </a:pPr>
            <a:r>
              <a:rPr lang="tr-TR" sz="2000" dirty="0" smtClean="0"/>
              <a:t>1-Ambarın temizliği</a:t>
            </a:r>
          </a:p>
          <a:p>
            <a:pPr marL="0" indent="0">
              <a:buNone/>
            </a:pPr>
            <a:r>
              <a:rPr lang="tr-TR" sz="2000" dirty="0" smtClean="0"/>
              <a:t>2-Paketleme</a:t>
            </a:r>
          </a:p>
          <a:p>
            <a:pPr marL="0" indent="0">
              <a:buNone/>
            </a:pPr>
            <a:r>
              <a:rPr lang="tr-TR" sz="2000" dirty="0" smtClean="0"/>
              <a:t>3-Talep fişlerinin fiyatlandırılması (otomasyon sistemleri bu işi yapıyor)</a:t>
            </a:r>
          </a:p>
          <a:p>
            <a:pPr marL="0" indent="0">
              <a:buNone/>
            </a:pPr>
            <a:r>
              <a:rPr lang="tr-TR" sz="2000" dirty="0" smtClean="0"/>
              <a:t>4-Gelen malların yerleştirilmesi</a:t>
            </a:r>
          </a:p>
          <a:p>
            <a:pPr marL="0" indent="0">
              <a:buNone/>
            </a:pPr>
            <a:r>
              <a:rPr lang="tr-TR" sz="2000" dirty="0" smtClean="0"/>
              <a:t>5-Göz ve stok kartlarının işlenmesi</a:t>
            </a:r>
          </a:p>
          <a:p>
            <a:pPr marL="0" indent="0">
              <a:buNone/>
            </a:pPr>
            <a:r>
              <a:rPr lang="tr-TR" sz="2000" dirty="0" smtClean="0"/>
              <a:t>6-Sipariş listesinin hazırlanması</a:t>
            </a:r>
          </a:p>
          <a:p>
            <a:pPr marL="0" indent="0">
              <a:buNone/>
            </a:pPr>
            <a:r>
              <a:rPr lang="tr-TR" sz="2000" dirty="0" smtClean="0"/>
              <a:t>7-Etiketlerin </a:t>
            </a:r>
            <a:r>
              <a:rPr lang="tr-TR" sz="2000" dirty="0" err="1" smtClean="0"/>
              <a:t>yapıştırlması</a:t>
            </a:r>
            <a:endParaRPr lang="tr-TR" sz="2000" dirty="0" smtClean="0"/>
          </a:p>
          <a:p>
            <a:pPr marL="0" indent="0">
              <a:buNone/>
            </a:pPr>
            <a:endParaRPr lang="tr-TR" sz="2000" dirty="0"/>
          </a:p>
          <a:p>
            <a:pPr marL="0" indent="0">
              <a:buNone/>
            </a:pPr>
            <a:endParaRPr lang="tr-TR" sz="2000" dirty="0"/>
          </a:p>
        </p:txBody>
      </p:sp>
    </p:spTree>
    <p:extLst>
      <p:ext uri="{BB962C8B-B14F-4D97-AF65-F5344CB8AC3E}">
        <p14:creationId xmlns:p14="http://schemas.microsoft.com/office/powerpoint/2010/main" val="42281751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1520" y="332656"/>
            <a:ext cx="8568952" cy="6120680"/>
          </a:xfrm>
        </p:spPr>
        <p:txBody>
          <a:bodyPr>
            <a:normAutofit fontScale="25000" lnSpcReduction="20000"/>
          </a:bodyPr>
          <a:lstStyle/>
          <a:p>
            <a:pPr marL="0" indent="0">
              <a:buNone/>
            </a:pPr>
            <a:r>
              <a:rPr lang="tr-TR" sz="7200" dirty="0" smtClean="0">
                <a:solidFill>
                  <a:srgbClr val="C00000"/>
                </a:solidFill>
              </a:rPr>
              <a:t>Depo çıkışlarında fiyatlama yöntemleri</a:t>
            </a:r>
          </a:p>
          <a:p>
            <a:pPr marL="0" indent="0">
              <a:buNone/>
            </a:pPr>
            <a:r>
              <a:rPr lang="tr-TR" sz="7200" dirty="0" smtClean="0"/>
              <a:t>*FIFO</a:t>
            </a:r>
          </a:p>
          <a:p>
            <a:pPr marL="0" indent="0">
              <a:buNone/>
            </a:pPr>
            <a:r>
              <a:rPr lang="tr-TR" sz="7200" dirty="0" smtClean="0"/>
              <a:t>*LIFO</a:t>
            </a:r>
          </a:p>
          <a:p>
            <a:pPr marL="0" indent="0">
              <a:buNone/>
            </a:pPr>
            <a:r>
              <a:rPr lang="tr-TR" sz="7200" dirty="0" smtClean="0"/>
              <a:t>*Ortalama maliyet yöntemi (Geçmiş yılların verilerine dayanılarak istatiksel sonuçlara fiyat çıktısıdır)</a:t>
            </a:r>
          </a:p>
          <a:p>
            <a:pPr marL="0" indent="0">
              <a:buNone/>
            </a:pPr>
            <a:r>
              <a:rPr lang="tr-TR" sz="7200" dirty="0" smtClean="0"/>
              <a:t>*Standart maliyet kontrolü</a:t>
            </a:r>
          </a:p>
          <a:p>
            <a:pPr marL="0" indent="0">
              <a:buNone/>
            </a:pPr>
            <a:r>
              <a:rPr lang="tr-TR" sz="7200" dirty="0" smtClean="0"/>
              <a:t>*En yüksek fiyat yöntemi</a:t>
            </a:r>
          </a:p>
          <a:p>
            <a:pPr marL="0" indent="0">
              <a:buNone/>
            </a:pPr>
            <a:r>
              <a:rPr lang="tr-TR" sz="7200" dirty="0" smtClean="0"/>
              <a:t>*NIFO yöntemi</a:t>
            </a:r>
          </a:p>
          <a:p>
            <a:pPr marL="0" indent="0">
              <a:buNone/>
            </a:pPr>
            <a:endParaRPr lang="tr-TR" sz="7200" dirty="0"/>
          </a:p>
          <a:p>
            <a:pPr marL="0" indent="0">
              <a:buNone/>
            </a:pPr>
            <a:r>
              <a:rPr lang="tr-TR" sz="7200" b="1" dirty="0" smtClean="0">
                <a:solidFill>
                  <a:srgbClr val="C00000"/>
                </a:solidFill>
              </a:rPr>
              <a:t>Üretim</a:t>
            </a:r>
          </a:p>
          <a:p>
            <a:pPr marL="0" indent="0">
              <a:buNone/>
            </a:pPr>
            <a:r>
              <a:rPr lang="tr-TR" sz="7200" dirty="0" smtClean="0"/>
              <a:t>	Menü </a:t>
            </a:r>
            <a:r>
              <a:rPr lang="tr-TR" sz="7200" dirty="0"/>
              <a:t>üretim aşamasının doğal bir parçasıdır. Yiyecek ve içeceklerin üretimi, 1-hazırlama, 2-pişirme, 3-saklama faaliyetlerinden oluşmaktadır. Menüde hızlı yiyecekler tercih edilmişse bunların hazırlanması mutfakta az süre alır, menüde hazır ve soğuk yiyecekler yer almışsa pişirme faaliyetine gerek duyulmaz, menüde siparişe göre bir istek olursa yiyecek içecekler servis edilmeden önce hazırlama ve pişirme faaliyetlerini gerek kılar</a:t>
            </a:r>
            <a:r>
              <a:rPr lang="tr-TR" sz="7200" dirty="0" smtClean="0"/>
              <a:t>.</a:t>
            </a:r>
          </a:p>
          <a:p>
            <a:pPr marL="0" indent="0">
              <a:buNone/>
            </a:pPr>
            <a:r>
              <a:rPr lang="tr-TR" sz="7200" dirty="0" smtClean="0"/>
              <a:t>*Menü planlaması</a:t>
            </a:r>
          </a:p>
          <a:p>
            <a:pPr marL="0" indent="0">
              <a:buNone/>
            </a:pPr>
            <a:r>
              <a:rPr lang="tr-TR" sz="7200" dirty="0" smtClean="0"/>
              <a:t>*Mutfak testleri (standart verimler)</a:t>
            </a:r>
          </a:p>
          <a:p>
            <a:pPr marL="0" indent="0">
              <a:buNone/>
            </a:pPr>
            <a:r>
              <a:rPr lang="tr-TR" sz="7200" dirty="0" smtClean="0"/>
              <a:t>*Standart reçeteler</a:t>
            </a:r>
          </a:p>
          <a:p>
            <a:pPr marL="0" indent="0">
              <a:buNone/>
            </a:pPr>
            <a:r>
              <a:rPr lang="tr-TR" sz="7200" dirty="0" smtClean="0"/>
              <a:t>*Standart porsiyon büyüklükleri</a:t>
            </a:r>
          </a:p>
          <a:p>
            <a:pPr marL="0" indent="0">
              <a:buNone/>
            </a:pPr>
            <a:endParaRPr lang="tr-TR" sz="7200" dirty="0"/>
          </a:p>
          <a:p>
            <a:pPr marL="0" indent="0">
              <a:buNone/>
            </a:pPr>
            <a:r>
              <a:rPr lang="tr-TR" sz="7200" dirty="0">
                <a:solidFill>
                  <a:srgbClr val="C00000"/>
                </a:solidFill>
              </a:rPr>
              <a:t>Gelir süreci</a:t>
            </a:r>
          </a:p>
          <a:p>
            <a:pPr marL="0" indent="0">
              <a:buNone/>
            </a:pPr>
            <a:endParaRPr lang="tr-TR" sz="7200" dirty="0"/>
          </a:p>
          <a:p>
            <a:pPr marL="0" indent="0">
              <a:buNone/>
            </a:pPr>
            <a:endParaRPr lang="tr-TR" sz="4200" dirty="0" smtClean="0"/>
          </a:p>
          <a:p>
            <a:pPr marL="0" indent="0">
              <a:buNone/>
            </a:pPr>
            <a:endParaRPr lang="tr-TR" dirty="0" smtClean="0">
              <a:solidFill>
                <a:srgbClr val="C00000"/>
              </a:solidFill>
            </a:endParaRPr>
          </a:p>
          <a:p>
            <a:pPr marL="0" indent="0">
              <a:buNone/>
            </a:pPr>
            <a:r>
              <a:rPr lang="tr-TR" dirty="0" smtClean="0"/>
              <a:t> 	</a:t>
            </a:r>
            <a:endParaRPr lang="tr-TR" dirty="0"/>
          </a:p>
        </p:txBody>
      </p:sp>
    </p:spTree>
    <p:extLst>
      <p:ext uri="{BB962C8B-B14F-4D97-AF65-F5344CB8AC3E}">
        <p14:creationId xmlns:p14="http://schemas.microsoft.com/office/powerpoint/2010/main" val="1857803537"/>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1098</TotalTime>
  <Words>752</Words>
  <Application>Microsoft Office PowerPoint</Application>
  <PresentationFormat>Ekran Gösterisi (4:3)</PresentationFormat>
  <Paragraphs>205</Paragraphs>
  <Slides>12</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12</vt:i4>
      </vt:variant>
    </vt:vector>
  </HeadingPairs>
  <TitlesOfParts>
    <vt:vector size="15" baseType="lpstr">
      <vt:lpstr>Arial</vt:lpstr>
      <vt:lpstr>Calibri</vt:lpstr>
      <vt:lpstr>Ofis Teması</vt:lpstr>
      <vt:lpstr>12.HAFTA Ziyafet organizasyonlarında yiyecek üretim süreci kontrolü- işgücü planlaması-satışların analizi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6.HAFTA Oda fiyatlandırması ve çeşitli fiyatlandırma yöntemleri</dc:title>
  <dc:creator>ASUS</dc:creator>
  <cp:lastModifiedBy>seyitAliçelik</cp:lastModifiedBy>
  <cp:revision>94</cp:revision>
  <dcterms:created xsi:type="dcterms:W3CDTF">2021-03-29T09:39:20Z</dcterms:created>
  <dcterms:modified xsi:type="dcterms:W3CDTF">2023-12-20T11:21:24Z</dcterms:modified>
</cp:coreProperties>
</file>